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21945600" cx="32918400"/>
  <p:notesSz cx="6858000" cy="9144000"/>
  <p:embeddedFontLst>
    <p:embeddedFont>
      <p:font typeface="Roboto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912" orient="horz"/>
        <p:guide pos="103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font" Target="fonts/Roboto-boldItalic.fntdata"/><Relationship Id="rId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Roboto-regular.fntdata"/><Relationship Id="rId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556" y="685800"/>
            <a:ext cx="514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857556" y="685800"/>
            <a:ext cx="5143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122150" y="3176853"/>
            <a:ext cx="30674100" cy="8757900"/>
          </a:xfrm>
          <a:prstGeom prst="rect">
            <a:avLst/>
          </a:prstGeom>
        </p:spPr>
        <p:txBody>
          <a:bodyPr anchorCtr="0" anchor="b" bIns="349450" lIns="349450" spcFirstLastPara="1" rIns="349450" wrap="square" tIns="3494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900"/>
              <a:buNone/>
              <a:defRPr sz="19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2120" y="12092267"/>
            <a:ext cx="30674100" cy="3381900"/>
          </a:xfrm>
          <a:prstGeom prst="rect">
            <a:avLst/>
          </a:prstGeom>
        </p:spPr>
        <p:txBody>
          <a:bodyPr anchorCtr="0" anchor="t" bIns="349450" lIns="349450" spcFirstLastPara="1" rIns="349450" wrap="square" tIns="349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122120" y="4719467"/>
            <a:ext cx="30674100" cy="8377500"/>
          </a:xfrm>
          <a:prstGeom prst="rect">
            <a:avLst/>
          </a:prstGeom>
        </p:spPr>
        <p:txBody>
          <a:bodyPr anchorCtr="0" anchor="b" bIns="349450" lIns="349450" spcFirstLastPara="1" rIns="349450" wrap="square" tIns="3494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900"/>
              <a:buNone/>
              <a:defRPr sz="45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122120" y="13449493"/>
            <a:ext cx="30674100" cy="5550000"/>
          </a:xfrm>
          <a:prstGeom prst="rect">
            <a:avLst/>
          </a:prstGeom>
        </p:spPr>
        <p:txBody>
          <a:bodyPr anchorCtr="0" anchor="t" bIns="349450" lIns="349450" spcFirstLastPara="1" rIns="349450" wrap="square" tIns="349450">
            <a:normAutofit/>
          </a:bodyPr>
          <a:lstStyle>
            <a:lvl1pPr indent="-666750" lvl="0" marL="45720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/>
            </a:lvl1pPr>
            <a:lvl2pPr indent="-571500" lvl="1" marL="91440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2pPr>
            <a:lvl3pPr indent="-571500" lvl="2" marL="137160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3pPr>
            <a:lvl4pPr indent="-571500" lvl="3" marL="182880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4pPr>
            <a:lvl5pPr indent="-571500" lvl="4" marL="228600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5pPr>
            <a:lvl6pPr indent="-571500" lvl="5" marL="274320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6pPr>
            <a:lvl7pPr indent="-571500" lvl="6" marL="3200400" algn="ctr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7pPr>
            <a:lvl8pPr indent="-571500" lvl="7" marL="3657600" algn="ctr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8pPr>
            <a:lvl9pPr indent="-571500" lvl="8" marL="4114800" algn="ctr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122120" y="9176960"/>
            <a:ext cx="30674100" cy="35916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800"/>
              <a:buNone/>
              <a:defRPr sz="13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122120" y="1898773"/>
            <a:ext cx="30674100" cy="2443500"/>
          </a:xfrm>
          <a:prstGeom prst="rect">
            <a:avLst/>
          </a:prstGeom>
        </p:spPr>
        <p:txBody>
          <a:bodyPr anchorCtr="0" anchor="t" bIns="349450" lIns="349450" spcFirstLastPara="1" rIns="349450" wrap="square" tIns="3494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122120" y="4917227"/>
            <a:ext cx="30674100" cy="14576700"/>
          </a:xfrm>
          <a:prstGeom prst="rect">
            <a:avLst/>
          </a:prstGeom>
        </p:spPr>
        <p:txBody>
          <a:bodyPr anchorCtr="0" anchor="t" bIns="349450" lIns="349450" spcFirstLastPara="1" rIns="349450" wrap="square" tIns="349450">
            <a:normAutofit/>
          </a:bodyPr>
          <a:lstStyle>
            <a:lvl1pPr indent="-666750" lvl="0" marL="457200">
              <a:spcBef>
                <a:spcPts val="0"/>
              </a:spcBef>
              <a:spcAft>
                <a:spcPts val="0"/>
              </a:spcAft>
              <a:buSzPts val="6900"/>
              <a:buChar char="●"/>
              <a:defRPr/>
            </a:lvl1pPr>
            <a:lvl2pPr indent="-571500" lvl="1" marL="9144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2pPr>
            <a:lvl3pPr indent="-571500" lvl="2" marL="13716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3pPr>
            <a:lvl4pPr indent="-571500" lvl="3" marL="18288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4pPr>
            <a:lvl5pPr indent="-571500" lvl="4" marL="22860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5pPr>
            <a:lvl6pPr indent="-571500" lvl="5" marL="27432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6pPr>
            <a:lvl7pPr indent="-571500" lvl="6" marL="32004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7pPr>
            <a:lvl8pPr indent="-571500" lvl="7" marL="36576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8pPr>
            <a:lvl9pPr indent="-571500" lvl="8" marL="41148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122120" y="1898773"/>
            <a:ext cx="30674100" cy="2443500"/>
          </a:xfrm>
          <a:prstGeom prst="rect">
            <a:avLst/>
          </a:prstGeom>
        </p:spPr>
        <p:txBody>
          <a:bodyPr anchorCtr="0" anchor="t" bIns="349450" lIns="349450" spcFirstLastPara="1" rIns="349450" wrap="square" tIns="3494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122120" y="4917227"/>
            <a:ext cx="14399700" cy="14576700"/>
          </a:xfrm>
          <a:prstGeom prst="rect">
            <a:avLst/>
          </a:prstGeom>
        </p:spPr>
        <p:txBody>
          <a:bodyPr anchorCtr="0" anchor="t" bIns="349450" lIns="349450" spcFirstLastPara="1" rIns="349450" wrap="square" tIns="349450">
            <a:normAutofit/>
          </a:bodyPr>
          <a:lstStyle>
            <a:lvl1pPr indent="-571500" lvl="0" marL="457200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1pPr>
            <a:lvl2pPr indent="-520700" lvl="1" marL="9144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2pPr>
            <a:lvl3pPr indent="-520700" lvl="2" marL="13716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3pPr>
            <a:lvl4pPr indent="-520700" lvl="3" marL="18288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4pPr>
            <a:lvl5pPr indent="-520700" lvl="4" marL="22860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5pPr>
            <a:lvl6pPr indent="-520700" lvl="5" marL="27432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6pPr>
            <a:lvl7pPr indent="-520700" lvl="6" marL="32004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7pPr>
            <a:lvl8pPr indent="-520700" lvl="7" marL="36576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8pPr>
            <a:lvl9pPr indent="-520700" lvl="8" marL="41148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7396640" y="4917227"/>
            <a:ext cx="14399700" cy="14576700"/>
          </a:xfrm>
          <a:prstGeom prst="rect">
            <a:avLst/>
          </a:prstGeom>
        </p:spPr>
        <p:txBody>
          <a:bodyPr anchorCtr="0" anchor="t" bIns="349450" lIns="349450" spcFirstLastPara="1" rIns="349450" wrap="square" tIns="349450">
            <a:normAutofit/>
          </a:bodyPr>
          <a:lstStyle>
            <a:lvl1pPr indent="-571500" lvl="0" marL="457200">
              <a:spcBef>
                <a:spcPts val="0"/>
              </a:spcBef>
              <a:spcAft>
                <a:spcPts val="0"/>
              </a:spcAft>
              <a:buSzPts val="5400"/>
              <a:buChar char="●"/>
              <a:defRPr sz="5400"/>
            </a:lvl1pPr>
            <a:lvl2pPr indent="-520700" lvl="1" marL="9144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2pPr>
            <a:lvl3pPr indent="-520700" lvl="2" marL="13716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3pPr>
            <a:lvl4pPr indent="-520700" lvl="3" marL="18288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4pPr>
            <a:lvl5pPr indent="-520700" lvl="4" marL="22860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5pPr>
            <a:lvl6pPr indent="-520700" lvl="5" marL="27432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6pPr>
            <a:lvl7pPr indent="-520700" lvl="6" marL="32004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7pPr>
            <a:lvl8pPr indent="-520700" lvl="7" marL="36576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8pPr>
            <a:lvl9pPr indent="-520700" lvl="8" marL="41148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122120" y="1898773"/>
            <a:ext cx="30674100" cy="2443500"/>
          </a:xfrm>
          <a:prstGeom prst="rect">
            <a:avLst/>
          </a:prstGeom>
        </p:spPr>
        <p:txBody>
          <a:bodyPr anchorCtr="0" anchor="t" bIns="349450" lIns="349450" spcFirstLastPara="1" rIns="349450" wrap="square" tIns="3494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122120" y="2370560"/>
            <a:ext cx="10108800" cy="3224400"/>
          </a:xfrm>
          <a:prstGeom prst="rect">
            <a:avLst/>
          </a:prstGeom>
        </p:spPr>
        <p:txBody>
          <a:bodyPr anchorCtr="0" anchor="b" bIns="349450" lIns="349450" spcFirstLastPara="1" rIns="349450" wrap="square" tIns="3494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1pPr>
            <a:lvl2pPr lvl="1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122120" y="5928960"/>
            <a:ext cx="10108800" cy="13565400"/>
          </a:xfrm>
          <a:prstGeom prst="rect">
            <a:avLst/>
          </a:prstGeom>
        </p:spPr>
        <p:txBody>
          <a:bodyPr anchorCtr="0" anchor="t" bIns="349450" lIns="349450" spcFirstLastPara="1" rIns="349450" wrap="square" tIns="349450">
            <a:normAutofit/>
          </a:bodyPr>
          <a:lstStyle>
            <a:lvl1pPr indent="-520700" lvl="0" marL="4572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1pPr>
            <a:lvl2pPr indent="-520700" lvl="1" marL="9144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2pPr>
            <a:lvl3pPr indent="-520700" lvl="2" marL="13716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3pPr>
            <a:lvl4pPr indent="-520700" lvl="3" marL="18288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4pPr>
            <a:lvl5pPr indent="-520700" lvl="4" marL="22860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5pPr>
            <a:lvl6pPr indent="-520700" lvl="5" marL="27432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6pPr>
            <a:lvl7pPr indent="-520700" lvl="6" marL="3200400">
              <a:spcBef>
                <a:spcPts val="0"/>
              </a:spcBef>
              <a:spcAft>
                <a:spcPts val="0"/>
              </a:spcAft>
              <a:buSzPts val="4600"/>
              <a:buChar char="●"/>
              <a:defRPr sz="4600"/>
            </a:lvl7pPr>
            <a:lvl8pPr indent="-520700" lvl="7" marL="3657600">
              <a:spcBef>
                <a:spcPts val="0"/>
              </a:spcBef>
              <a:spcAft>
                <a:spcPts val="0"/>
              </a:spcAft>
              <a:buSzPts val="4600"/>
              <a:buChar char="○"/>
              <a:defRPr sz="4600"/>
            </a:lvl8pPr>
            <a:lvl9pPr indent="-520700" lvl="8" marL="4114800">
              <a:spcBef>
                <a:spcPts val="0"/>
              </a:spcBef>
              <a:spcAft>
                <a:spcPts val="0"/>
              </a:spcAft>
              <a:buSzPts val="4600"/>
              <a:buChar char="■"/>
              <a:defRPr sz="4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764900" y="1920640"/>
            <a:ext cx="22924200" cy="174540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1pPr>
            <a:lvl2pPr lvl="1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2pPr>
            <a:lvl3pPr lvl="2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3pPr>
            <a:lvl4pPr lvl="3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4pPr>
            <a:lvl5pPr lvl="4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5pPr>
            <a:lvl6pPr lvl="5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6pPr>
            <a:lvl7pPr lvl="6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7pPr>
            <a:lvl8pPr lvl="7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8pPr>
            <a:lvl9pPr lvl="8">
              <a:spcBef>
                <a:spcPts val="0"/>
              </a:spcBef>
              <a:spcAft>
                <a:spcPts val="0"/>
              </a:spcAft>
              <a:buSzPts val="18300"/>
              <a:buNone/>
              <a:defRPr sz="183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6459200" y="-533"/>
            <a:ext cx="16459200" cy="2194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9450" lIns="349450" spcFirstLastPara="1" rIns="349450" wrap="square" tIns="34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955800" y="5261547"/>
            <a:ext cx="14562600" cy="6324600"/>
          </a:xfrm>
          <a:prstGeom prst="rect">
            <a:avLst/>
          </a:prstGeom>
        </p:spPr>
        <p:txBody>
          <a:bodyPr anchorCtr="0" anchor="b" bIns="349450" lIns="349450" spcFirstLastPara="1" rIns="349450" wrap="square" tIns="3494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100"/>
              <a:buNone/>
              <a:defRPr sz="161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955800" y="11959787"/>
            <a:ext cx="14562600" cy="5269800"/>
          </a:xfrm>
          <a:prstGeom prst="rect">
            <a:avLst/>
          </a:prstGeom>
        </p:spPr>
        <p:txBody>
          <a:bodyPr anchorCtr="0" anchor="t" bIns="349450" lIns="349450" spcFirstLastPara="1" rIns="349450" wrap="square" tIns="349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7782200" y="3089387"/>
            <a:ext cx="13813200" cy="157659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indent="-666750" lvl="0" marL="457200">
              <a:spcBef>
                <a:spcPts val="0"/>
              </a:spcBef>
              <a:spcAft>
                <a:spcPts val="0"/>
              </a:spcAft>
              <a:buSzPts val="6900"/>
              <a:buChar char="●"/>
              <a:defRPr/>
            </a:lvl1pPr>
            <a:lvl2pPr indent="-571500" lvl="1" marL="9144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2pPr>
            <a:lvl3pPr indent="-571500" lvl="2" marL="13716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3pPr>
            <a:lvl4pPr indent="-571500" lvl="3" marL="18288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4pPr>
            <a:lvl5pPr indent="-571500" lvl="4" marL="22860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5pPr>
            <a:lvl6pPr indent="-571500" lvl="5" marL="27432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6pPr>
            <a:lvl7pPr indent="-571500" lvl="6" marL="3200400">
              <a:spcBef>
                <a:spcPts val="0"/>
              </a:spcBef>
              <a:spcAft>
                <a:spcPts val="0"/>
              </a:spcAft>
              <a:buSzPts val="5400"/>
              <a:buChar char="●"/>
              <a:defRPr/>
            </a:lvl7pPr>
            <a:lvl8pPr indent="-571500" lvl="7" marL="3657600">
              <a:spcBef>
                <a:spcPts val="0"/>
              </a:spcBef>
              <a:spcAft>
                <a:spcPts val="0"/>
              </a:spcAft>
              <a:buSzPts val="5400"/>
              <a:buChar char="○"/>
              <a:defRPr/>
            </a:lvl8pPr>
            <a:lvl9pPr indent="-571500" lvl="8" marL="4114800">
              <a:spcBef>
                <a:spcPts val="0"/>
              </a:spcBef>
              <a:spcAft>
                <a:spcPts val="0"/>
              </a:spcAft>
              <a:buSzPts val="5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122120" y="18050453"/>
            <a:ext cx="21595800" cy="25818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22120" y="1898773"/>
            <a:ext cx="30674100" cy="24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450" lIns="349450" spcFirstLastPara="1" rIns="349450" wrap="square" tIns="3494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00"/>
              <a:buNone/>
              <a:defRPr sz="10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22120" y="4917227"/>
            <a:ext cx="30674100" cy="145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450" lIns="349450" spcFirstLastPara="1" rIns="349450" wrap="square" tIns="349450">
            <a:normAutofit/>
          </a:bodyPr>
          <a:lstStyle>
            <a:lvl1pPr indent="-666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900"/>
              <a:buChar char="●"/>
              <a:defRPr sz="6900">
                <a:solidFill>
                  <a:schemeClr val="dk2"/>
                </a:solidFill>
              </a:defRPr>
            </a:lvl1pPr>
            <a:lvl2pPr indent="-571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○"/>
              <a:defRPr sz="5400">
                <a:solidFill>
                  <a:schemeClr val="dk2"/>
                </a:solidFill>
              </a:defRPr>
            </a:lvl2pPr>
            <a:lvl3pPr indent="-571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■"/>
              <a:defRPr sz="5400">
                <a:solidFill>
                  <a:schemeClr val="dk2"/>
                </a:solidFill>
              </a:defRPr>
            </a:lvl3pPr>
            <a:lvl4pPr indent="-571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●"/>
              <a:defRPr sz="5400">
                <a:solidFill>
                  <a:schemeClr val="dk2"/>
                </a:solidFill>
              </a:defRPr>
            </a:lvl4pPr>
            <a:lvl5pPr indent="-571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○"/>
              <a:defRPr sz="5400">
                <a:solidFill>
                  <a:schemeClr val="dk2"/>
                </a:solidFill>
              </a:defRPr>
            </a:lvl5pPr>
            <a:lvl6pPr indent="-571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■"/>
              <a:defRPr sz="5400">
                <a:solidFill>
                  <a:schemeClr val="dk2"/>
                </a:solidFill>
              </a:defRPr>
            </a:lvl6pPr>
            <a:lvl7pPr indent="-571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●"/>
              <a:defRPr sz="5400">
                <a:solidFill>
                  <a:schemeClr val="dk2"/>
                </a:solidFill>
              </a:defRPr>
            </a:lvl7pPr>
            <a:lvl8pPr indent="-571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○"/>
              <a:defRPr sz="5400">
                <a:solidFill>
                  <a:schemeClr val="dk2"/>
                </a:solidFill>
              </a:defRPr>
            </a:lvl8pPr>
            <a:lvl9pPr indent="-571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Char char="■"/>
              <a:defRPr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0500848" y="19896392"/>
            <a:ext cx="19752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9450" lIns="349450" spcFirstLastPara="1" rIns="349450" wrap="square" tIns="349450">
            <a:normAutofit/>
          </a:bodyPr>
          <a:lstStyle>
            <a:lvl1pPr lvl="0" algn="r">
              <a:buNone/>
              <a:defRPr sz="3800">
                <a:solidFill>
                  <a:schemeClr val="dk2"/>
                </a:solidFill>
              </a:defRPr>
            </a:lvl1pPr>
            <a:lvl2pPr lvl="1" algn="r">
              <a:buNone/>
              <a:defRPr sz="3800">
                <a:solidFill>
                  <a:schemeClr val="dk2"/>
                </a:solidFill>
              </a:defRPr>
            </a:lvl2pPr>
            <a:lvl3pPr lvl="2" algn="r">
              <a:buNone/>
              <a:defRPr sz="3800">
                <a:solidFill>
                  <a:schemeClr val="dk2"/>
                </a:solidFill>
              </a:defRPr>
            </a:lvl3pPr>
            <a:lvl4pPr lvl="3" algn="r">
              <a:buNone/>
              <a:defRPr sz="3800">
                <a:solidFill>
                  <a:schemeClr val="dk2"/>
                </a:solidFill>
              </a:defRPr>
            </a:lvl4pPr>
            <a:lvl5pPr lvl="4" algn="r">
              <a:buNone/>
              <a:defRPr sz="3800">
                <a:solidFill>
                  <a:schemeClr val="dk2"/>
                </a:solidFill>
              </a:defRPr>
            </a:lvl5pPr>
            <a:lvl6pPr lvl="5" algn="r">
              <a:buNone/>
              <a:defRPr sz="3800">
                <a:solidFill>
                  <a:schemeClr val="dk2"/>
                </a:solidFill>
              </a:defRPr>
            </a:lvl6pPr>
            <a:lvl7pPr lvl="6" algn="r">
              <a:buNone/>
              <a:defRPr sz="3800">
                <a:solidFill>
                  <a:schemeClr val="dk2"/>
                </a:solidFill>
              </a:defRPr>
            </a:lvl7pPr>
            <a:lvl8pPr lvl="7" algn="r">
              <a:buNone/>
              <a:defRPr sz="3800">
                <a:solidFill>
                  <a:schemeClr val="dk2"/>
                </a:solidFill>
              </a:defRPr>
            </a:lvl8pPr>
            <a:lvl9pPr lvl="8" algn="r">
              <a:buNone/>
              <a:defRPr sz="3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0" Type="http://schemas.openxmlformats.org/officeDocument/2006/relationships/image" Target="../media/image7.png"/><Relationship Id="rId9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8.jp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82875" y="462450"/>
            <a:ext cx="31320900" cy="30783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1155CC"/>
                </a:solidFill>
              </a:rPr>
              <a:t>      </a:t>
            </a:r>
            <a:r>
              <a:rPr lang="en" sz="6200">
                <a:solidFill>
                  <a:srgbClr val="1155CC"/>
                </a:solidFill>
              </a:rPr>
              <a:t>pFIONA P</a:t>
            </a:r>
            <a:r>
              <a:rPr lang="en" sz="6200">
                <a:solidFill>
                  <a:srgbClr val="1155CC"/>
                </a:solidFill>
              </a:rPr>
              <a:t>rogrammable Flow Injection Ocean Nutrient Analyser</a:t>
            </a:r>
            <a:endParaRPr sz="6200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Project team: Andrew Silva, Tracy Hunter, and Timothy Ly,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Faculty Advisor: Maxime Grand, Crystal Han, </a:t>
            </a:r>
            <a:r>
              <a:rPr lang="en" sz="4200"/>
              <a:t>Farzan Kazemifar, </a:t>
            </a:r>
            <a:r>
              <a:rPr lang="en" sz="4200">
                <a:solidFill>
                  <a:schemeClr val="dk1"/>
                </a:solidFill>
              </a:rPr>
              <a:t>Ed Cydzik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Project Sponsor: Moss Landing Marine Lab</a:t>
            </a:r>
            <a:endParaRPr sz="4800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54744" t="0"/>
          <a:stretch/>
        </p:blipFill>
        <p:spPr>
          <a:xfrm>
            <a:off x="1035275" y="1034575"/>
            <a:ext cx="4885150" cy="203291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82875" y="3757450"/>
            <a:ext cx="13999800" cy="769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BACKGROUND AND MOTIVATION</a:t>
            </a:r>
            <a:endParaRPr b="1" sz="380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82875" y="4526950"/>
            <a:ext cx="13999800" cy="346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 u="sng"/>
              <a:t>Analysis of </a:t>
            </a:r>
            <a:r>
              <a:rPr lang="en" sz="3800" u="sng"/>
              <a:t>Phosphate</a:t>
            </a:r>
            <a:r>
              <a:rPr lang="en" sz="3800" u="sng"/>
              <a:t> (PO4)</a:t>
            </a:r>
            <a:r>
              <a:rPr lang="en" sz="3800"/>
              <a:t> as an Indicator of Eutrophication</a:t>
            </a:r>
            <a:endParaRPr sz="3800"/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b="1" lang="en" sz="3800"/>
              <a:t>Quantify</a:t>
            </a:r>
            <a:r>
              <a:rPr lang="en" sz="3800"/>
              <a:t> Agriculture Impact on Ocean Nutrient Levels </a:t>
            </a:r>
            <a:endParaRPr sz="3800"/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 u="sng">
                <a:solidFill>
                  <a:schemeClr val="dk1"/>
                </a:solidFill>
              </a:rPr>
              <a:t>Reduce Energy Use and Overall Cost </a:t>
            </a:r>
            <a:r>
              <a:rPr lang="en" sz="3800">
                <a:solidFill>
                  <a:schemeClr val="dk1"/>
                </a:solidFill>
              </a:rPr>
              <a:t>of pFI Analysis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/>
              <a:t>Democratize pFI Analysis of Water Samples</a:t>
            </a:r>
            <a:endParaRPr sz="3800"/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/>
              <a:t>Produce Higher Resolution Time &amp; Location PO4 Analysis</a:t>
            </a:r>
            <a:endParaRPr sz="3800"/>
          </a:p>
        </p:txBody>
      </p:sp>
      <p:sp>
        <p:nvSpPr>
          <p:cNvPr id="58" name="Google Shape;58;p13"/>
          <p:cNvSpPr/>
          <p:nvPr/>
        </p:nvSpPr>
        <p:spPr>
          <a:xfrm>
            <a:off x="15345100" y="3993925"/>
            <a:ext cx="16858800" cy="89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59" name="Google Shape;59;p13"/>
          <p:cNvSpPr txBox="1"/>
          <p:nvPr/>
        </p:nvSpPr>
        <p:spPr>
          <a:xfrm>
            <a:off x="882875" y="8313675"/>
            <a:ext cx="13999800" cy="769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OBJECTIVES</a:t>
            </a:r>
            <a:endParaRPr b="1" sz="380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882175" y="9055925"/>
            <a:ext cx="13999800" cy="4132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Reverse Engineer Lab-Based Instrument </a:t>
            </a:r>
            <a:r>
              <a:rPr b="1" lang="en" sz="3800">
                <a:solidFill>
                  <a:schemeClr val="dk1"/>
                </a:solidFill>
              </a:rPr>
              <a:t>Sans Software</a:t>
            </a:r>
            <a:r>
              <a:rPr lang="en" sz="3800">
                <a:solidFill>
                  <a:schemeClr val="dk1"/>
                </a:solidFill>
              </a:rPr>
              <a:t> 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Deployable, Wireless, Remote, and </a:t>
            </a:r>
            <a:r>
              <a:rPr lang="en" sz="3800" u="sng">
                <a:solidFill>
                  <a:schemeClr val="dk1"/>
                </a:solidFill>
              </a:rPr>
              <a:t>Realtime pFI Analysis</a:t>
            </a:r>
            <a:endParaRPr sz="3800" u="sng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Withstand Exposure to Wet, Salt Air Environments 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/>
              <a:t>Watertight Housings for Components and</a:t>
            </a:r>
            <a:r>
              <a:rPr lang="en" sz="3800">
                <a:solidFill>
                  <a:schemeClr val="dk1"/>
                </a:solidFill>
              </a:rPr>
              <a:t> Reagents 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 u="sng"/>
              <a:t>Develop and Test</a:t>
            </a:r>
            <a:r>
              <a:rPr lang="en" sz="3800"/>
              <a:t> Firmware, Software, Enclosure, &amp; Housing</a:t>
            </a:r>
            <a:endParaRPr sz="3800"/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/>
              <a:t>Integrate </a:t>
            </a:r>
            <a:r>
              <a:rPr lang="en" sz="3800"/>
              <a:t>Auxiliary</a:t>
            </a:r>
            <a:r>
              <a:rPr lang="en" sz="3800"/>
              <a:t> Pump and Light Source Into Enclosure</a:t>
            </a:r>
            <a:endParaRPr sz="3800"/>
          </a:p>
        </p:txBody>
      </p:sp>
      <p:sp>
        <p:nvSpPr>
          <p:cNvPr id="61" name="Google Shape;61;p13"/>
          <p:cNvSpPr txBox="1"/>
          <p:nvPr/>
        </p:nvSpPr>
        <p:spPr>
          <a:xfrm>
            <a:off x="882875" y="13600225"/>
            <a:ext cx="13999800" cy="769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METHODS</a:t>
            </a:r>
            <a:endParaRPr b="1" sz="3800">
              <a:solidFill>
                <a:schemeClr val="lt1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882875" y="14373600"/>
            <a:ext cx="13999800" cy="5478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Raspberry Pi Controlled System Using Python, IOT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Control 3 Nema 17’s Via Serial to RS485 Bridge</a:t>
            </a:r>
            <a:endParaRPr sz="3800"/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/>
              <a:t>3D Modeling Enabled </a:t>
            </a:r>
            <a:r>
              <a:rPr lang="en" sz="3800" u="sng"/>
              <a:t>Iterative </a:t>
            </a:r>
            <a:r>
              <a:rPr lang="en" sz="3800" u="sng"/>
              <a:t>Design</a:t>
            </a:r>
            <a:r>
              <a:rPr lang="en" sz="3800"/>
              <a:t> Prior to Manufacturing</a:t>
            </a:r>
            <a:endParaRPr sz="3800"/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b="1" lang="en" sz="3800"/>
              <a:t>Rapid Prototyping</a:t>
            </a:r>
            <a:r>
              <a:rPr lang="en" sz="3800"/>
              <a:t> Utilizing 3D Printing and CNC Machining</a:t>
            </a:r>
            <a:endParaRPr sz="3800"/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/>
              <a:t>Research, Documentation, SolidWorks, Orcad, Github</a:t>
            </a:r>
            <a:endParaRPr sz="3800"/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/>
              <a:t>Benchtop Prototype Allowing </a:t>
            </a:r>
            <a:r>
              <a:rPr lang="en" sz="3800"/>
              <a:t>Iterative Testing &amp; Development</a:t>
            </a:r>
            <a:endParaRPr sz="3800"/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/>
              <a:t>3D Models of Components + 3D Printed Hole Patterns</a:t>
            </a:r>
            <a:endParaRPr sz="3800"/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800"/>
              <a:buChar char="●"/>
            </a:pPr>
            <a:r>
              <a:rPr lang="en" sz="3800"/>
              <a:t>Trial and Error, Debugging With Users</a:t>
            </a:r>
            <a:endParaRPr sz="3800"/>
          </a:p>
        </p:txBody>
      </p:sp>
      <p:sp>
        <p:nvSpPr>
          <p:cNvPr id="63" name="Google Shape;63;p13"/>
          <p:cNvSpPr/>
          <p:nvPr/>
        </p:nvSpPr>
        <p:spPr>
          <a:xfrm>
            <a:off x="882875" y="20248175"/>
            <a:ext cx="31320900" cy="1345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C78D8"/>
                </a:solidFill>
              </a:rPr>
              <a:t>Special Thanks to our Advisors, Sponsor, Lin Jiang, Winncy Du, </a:t>
            </a:r>
            <a:r>
              <a:rPr lang="en" sz="3800">
                <a:solidFill>
                  <a:srgbClr val="3C78D8"/>
                </a:solidFill>
              </a:rPr>
              <a:t>Marine Lebrec, Cameron Hayes, </a:t>
            </a:r>
            <a:r>
              <a:rPr lang="en" sz="3800">
                <a:solidFill>
                  <a:srgbClr val="3C78D8"/>
                </a:solidFill>
              </a:rPr>
              <a:t>and the Staff of SJSU’s Mech. Eng. Dept.</a:t>
            </a:r>
            <a:endParaRPr sz="3800">
              <a:solidFill>
                <a:srgbClr val="3C78D8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5345100" y="13428200"/>
            <a:ext cx="16858800" cy="769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</a:rPr>
              <a:t>RESULTS AND LESSONS LEARNED</a:t>
            </a:r>
            <a:endParaRPr b="1" sz="3800">
              <a:solidFill>
                <a:schemeClr val="lt1"/>
              </a:solidFill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15387150" y="14209975"/>
            <a:ext cx="16858800" cy="5587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Wireless, Deployable, Splashproof Instrument </a:t>
            </a:r>
            <a:r>
              <a:rPr lang="en" sz="3800">
                <a:solidFill>
                  <a:schemeClr val="dk1"/>
                </a:solidFill>
              </a:rPr>
              <a:t>Accessible</a:t>
            </a:r>
            <a:r>
              <a:rPr lang="en" sz="3800">
                <a:solidFill>
                  <a:schemeClr val="dk1"/>
                </a:solidFill>
              </a:rPr>
              <a:t> Via Internet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Design Specifications Hierarchy Determined By Environment &amp; Process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Interfacing With Linux Based Systems &amp; Developing Firmware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Soft Skills Interfacing With Cross Discipline Users, Advisors, Researchers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Automating Microfluidic Handling Using Python Scripts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Understanding of Serial and RS485 Communication Standards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" sz="3800">
                <a:solidFill>
                  <a:schemeClr val="dk1"/>
                </a:solidFill>
              </a:rPr>
              <a:t>Leveraging 3D Printing, Iterative Design, and Off-The-Shelf Components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3163" y="3996538"/>
            <a:ext cx="5705600" cy="427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20225" y="3909850"/>
            <a:ext cx="5780400" cy="43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74384" y="3947950"/>
            <a:ext cx="5705590" cy="42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7">
            <a:alphaModFix/>
          </a:blip>
          <a:srcRect b="12776" l="11659" r="27646" t="26499"/>
          <a:stretch/>
        </p:blipFill>
        <p:spPr>
          <a:xfrm>
            <a:off x="25879500" y="8262125"/>
            <a:ext cx="6366449" cy="47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15525025" y="3947950"/>
            <a:ext cx="533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Dark Scan (Calibrate Zero)</a:t>
            </a:r>
            <a:endParaRPr b="1" sz="2100"/>
          </a:p>
        </p:txBody>
      </p:sp>
      <p:sp>
        <p:nvSpPr>
          <p:cNvPr id="71" name="Google Shape;71;p13"/>
          <p:cNvSpPr txBox="1"/>
          <p:nvPr/>
        </p:nvSpPr>
        <p:spPr>
          <a:xfrm>
            <a:off x="21149250" y="3947950"/>
            <a:ext cx="533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Reference Sample (0.2 micromol/kg)</a:t>
            </a:r>
            <a:endParaRPr b="1" sz="2100"/>
          </a:p>
        </p:txBody>
      </p:sp>
      <p:sp>
        <p:nvSpPr>
          <p:cNvPr id="72" name="Google Shape;72;p13"/>
          <p:cNvSpPr txBox="1"/>
          <p:nvPr/>
        </p:nvSpPr>
        <p:spPr>
          <a:xfrm>
            <a:off x="26692750" y="3964450"/>
            <a:ext cx="533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Unknown Sample (micromol/kg)</a:t>
            </a:r>
            <a:endParaRPr b="1" sz="2100"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660000" y="228600"/>
            <a:ext cx="3848699" cy="38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310950" y="8202925"/>
            <a:ext cx="5086379" cy="48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/>
          <p:nvPr/>
        </p:nvSpPr>
        <p:spPr>
          <a:xfrm>
            <a:off x="24545925" y="4455850"/>
            <a:ext cx="914400" cy="329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30127150" y="4472350"/>
            <a:ext cx="914400" cy="329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397325" y="8950935"/>
            <a:ext cx="5482173" cy="36726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/>
        </p:nvSpPr>
        <p:spPr>
          <a:xfrm>
            <a:off x="17049750" y="10325100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Comm. Board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15792450" y="10277475"/>
            <a:ext cx="91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Selector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Valve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16135350" y="12477750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Microcomputer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18364200" y="11925300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Power Supply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18916650" y="10070500"/>
            <a:ext cx="91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MilliGat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 Pump #1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17235675" y="10070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MilliGat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 Pump #2</a:t>
            </a:r>
            <a:endParaRPr/>
          </a:p>
        </p:txBody>
      </p:sp>
      <p:sp>
        <p:nvSpPr>
          <p:cNvPr id="84" name="Google Shape;84;p13"/>
          <p:cNvSpPr txBox="1"/>
          <p:nvPr/>
        </p:nvSpPr>
        <p:spPr>
          <a:xfrm>
            <a:off x="14749650" y="899953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Chem on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Valve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(CoV)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16176525" y="88353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Flow Cells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31270150" y="10009000"/>
            <a:ext cx="104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</a:rPr>
              <a:t>WiFi Antenna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Light Source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25879475" y="10686100"/>
            <a:ext cx="104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USB Bulkhead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Aux. Pump 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6117125" y="12233100"/>
            <a:ext cx="104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Spectrophotometer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28679463" y="10158313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Comm. Board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7403113" y="10143913"/>
            <a:ext cx="91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Selector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Valve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7688863" y="11853763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Microcomputer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9536713" y="11758513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Power Supply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8560588" y="898931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MilliGat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 Pump #2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26617118" y="9474175"/>
            <a:ext cx="233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Chem on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Valve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(CoV)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27653838" y="920191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Flow Cells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29093988" y="921791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MilliGat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 Pump #1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22974300" y="4526950"/>
            <a:ext cx="186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Range of Wavelength for Phosphate Analysis</a:t>
            </a:r>
            <a:endParaRPr sz="1000"/>
          </a:p>
        </p:txBody>
      </p:sp>
      <p:sp>
        <p:nvSpPr>
          <p:cNvPr id="98" name="Google Shape;98;p13"/>
          <p:cNvSpPr txBox="1"/>
          <p:nvPr/>
        </p:nvSpPr>
        <p:spPr>
          <a:xfrm>
            <a:off x="28426450" y="4455850"/>
            <a:ext cx="186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Range of Wavelength for Phosphate Analysis</a:t>
            </a:r>
            <a:endParaRPr sz="1000"/>
          </a:p>
        </p:txBody>
      </p:sp>
      <p:sp>
        <p:nvSpPr>
          <p:cNvPr id="99" name="Google Shape;99;p13"/>
          <p:cNvSpPr txBox="1"/>
          <p:nvPr/>
        </p:nvSpPr>
        <p:spPr>
          <a:xfrm>
            <a:off x="17654400" y="4781550"/>
            <a:ext cx="233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Our requirements are a limit of detection on the order of 50 nmol/kg and an upper limit of quantification of 4 micromol/kg. </a:t>
            </a:r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15220950" y="5010150"/>
            <a:ext cx="1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 rot="-5400000">
            <a:off x="14026200" y="5485425"/>
            <a:ext cx="248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Absorbance</a:t>
            </a:r>
            <a:r>
              <a:rPr lang="en" sz="1200"/>
              <a:t> Units</a:t>
            </a:r>
            <a:endParaRPr sz="1200"/>
          </a:p>
        </p:txBody>
      </p:sp>
      <p:sp>
        <p:nvSpPr>
          <p:cNvPr id="102" name="Google Shape;102;p13"/>
          <p:cNvSpPr txBox="1"/>
          <p:nvPr/>
        </p:nvSpPr>
        <p:spPr>
          <a:xfrm>
            <a:off x="17430750" y="7934325"/>
            <a:ext cx="212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Wavelength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